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>
      <p:cViewPr>
        <p:scale>
          <a:sx n="81" d="100"/>
          <a:sy n="81" d="100"/>
        </p:scale>
        <p:origin x="55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288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26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851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2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2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7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53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lo7.com.br/negocio-criativo/quanto-custa-ter-uma-loja-no-elo7?elo7_source=google_dsa&amp;elo7_medium=cpc&amp;elo7_campaign=google-performance-dsa-geral--ano_novo_2024&amp;elo7_content=google-performance-dsa-geral-agenda--ano_novo_2024&amp;elo7_term=&amp;gclid=Cj0KCQiAr8eqBhD3ARIsAIe-buN-dMl06NbZ5_mYYjoycV4sc0qeBR76F43Fud7tGxhrUyya9nMfxh8aAvZcEALw_wc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curitibacriativa.curitiba.pr.gov.br/edital/inde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_ARAeFIW1l1Fgbm6W6LVXcs1FL4i3HCxVSJkPf7zLv0/edit?usp=shar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OBG40ic0rMZRoIwx9TwU29cXFEiMvNEOoGT1oDVrYXI/edit?usp=shar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815A6C-5997-44C6-B5EE-CA7E29AB2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rões de folhas coloridas">
            <a:extLst>
              <a:ext uri="{FF2B5EF4-FFF2-40B4-BE49-F238E27FC236}">
                <a16:creationId xmlns:a16="http://schemas.microsoft.com/office/drawing/2014/main" id="{0ABC64C1-791C-5594-461A-7A71C865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3" b="1389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4287" y="116827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132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82A842-ECCC-E085-1992-EC82943D1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4240" y="2931161"/>
            <a:ext cx="3835399" cy="2026920"/>
          </a:xfrm>
        </p:spPr>
        <p:txBody>
          <a:bodyPr anchor="ctr">
            <a:normAutofit/>
          </a:bodyPr>
          <a:lstStyle/>
          <a:p>
            <a:pPr algn="ctr"/>
            <a:r>
              <a:rPr lang="pt-BR" sz="3200" dirty="0">
                <a:solidFill>
                  <a:srgbClr val="000000"/>
                </a:solidFill>
              </a:rPr>
              <a:t>Ateliê </a:t>
            </a:r>
            <a:r>
              <a:rPr lang="pt-BR" sz="3200" b="1" dirty="0" err="1">
                <a:solidFill>
                  <a:srgbClr val="000000"/>
                </a:solidFill>
              </a:rPr>
              <a:t>jolaine</a:t>
            </a:r>
            <a:r>
              <a:rPr lang="pt-BR" sz="3200" b="1" dirty="0">
                <a:solidFill>
                  <a:srgbClr val="000000"/>
                </a:solidFill>
              </a:rPr>
              <a:t> </a:t>
            </a:r>
            <a:r>
              <a:rPr lang="pt-BR" sz="3200" b="1" dirty="0" err="1">
                <a:solidFill>
                  <a:srgbClr val="000000"/>
                </a:solidFill>
              </a:rPr>
              <a:t>freitas</a:t>
            </a:r>
            <a:endParaRPr lang="pt-BR" sz="3200" b="1" dirty="0">
              <a:solidFill>
                <a:srgbClr val="0000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76DCCE-772B-B554-B525-74E855E14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2899" y="1746344"/>
            <a:ext cx="3110389" cy="914494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Plano de negócio</a:t>
            </a:r>
          </a:p>
        </p:txBody>
      </p:sp>
    </p:spTree>
    <p:extLst>
      <p:ext uri="{BB962C8B-B14F-4D97-AF65-F5344CB8AC3E}">
        <p14:creationId xmlns:p14="http://schemas.microsoft.com/office/powerpoint/2010/main" val="351329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1544292"/>
            <a:ext cx="93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COMERCIAL</a:t>
            </a:r>
          </a:p>
          <a:p>
            <a:r>
              <a:rPr lang="pt-BR" sz="1400" dirty="0"/>
              <a:t>- Canais de divulgação e exibição do material/marca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05682" y="2133357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Ampliar presença no Instagram (Tráfego Pago)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EF00A7-0571-BA9A-8B88-B94F1621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3" t="19217" r="16261" b="9059"/>
          <a:stretch/>
        </p:blipFill>
        <p:spPr>
          <a:xfrm>
            <a:off x="1403131" y="3017088"/>
            <a:ext cx="5644055" cy="34841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743062-052D-8968-4EC8-7A2773C65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3" t="22784" r="9770" b="8945"/>
          <a:stretch/>
        </p:blipFill>
        <p:spPr>
          <a:xfrm>
            <a:off x="5770636" y="3390710"/>
            <a:ext cx="6148552" cy="3316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61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1992109"/>
            <a:ext cx="93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COMERCIAL</a:t>
            </a:r>
          </a:p>
          <a:p>
            <a:r>
              <a:rPr lang="pt-BR" sz="1400" dirty="0"/>
              <a:t>- Fidelização do cliente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05682" y="2581174"/>
            <a:ext cx="9329908" cy="523220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Criar mailing/canais de transmissão para disparo de campanhas de aniversário e/ou </a:t>
            </a:r>
          </a:p>
          <a:p>
            <a:r>
              <a:rPr lang="pt-BR" sz="1400" dirty="0"/>
              <a:t>novo modelo de produto</a:t>
            </a:r>
          </a:p>
        </p:txBody>
      </p:sp>
      <p:pic>
        <p:nvPicPr>
          <p:cNvPr id="3" name="Imagem 2" descr="Logotipo&#10;&#10;Descrição gerada automaticamente com confiança baixa">
            <a:extLst>
              <a:ext uri="{FF2B5EF4-FFF2-40B4-BE49-F238E27FC236}">
                <a16:creationId xmlns:a16="http://schemas.microsoft.com/office/drawing/2014/main" id="{A68BBD46-ED14-76A5-1B67-C9AA8AA8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6106">
            <a:off x="5154532" y="3429000"/>
            <a:ext cx="3255226" cy="3255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C4F722CF-5E9F-101D-A400-36DB0CDE8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6332">
            <a:off x="2670973" y="3443251"/>
            <a:ext cx="3031362" cy="30313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08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0DF3D8C-EA2A-E9E3-D053-0C83B2044086}"/>
              </a:ext>
            </a:extLst>
          </p:cNvPr>
          <p:cNvCxnSpPr/>
          <p:nvPr/>
        </p:nvCxnSpPr>
        <p:spPr>
          <a:xfrm flipH="1">
            <a:off x="4702597" y="5704010"/>
            <a:ext cx="583661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76CFF86-DE6B-3BAF-5690-B4B684728910}"/>
              </a:ext>
            </a:extLst>
          </p:cNvPr>
          <p:cNvCxnSpPr/>
          <p:nvPr/>
        </p:nvCxnSpPr>
        <p:spPr>
          <a:xfrm flipH="1">
            <a:off x="1395245" y="4350406"/>
            <a:ext cx="5836615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1992109"/>
            <a:ext cx="93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COMERCIAL</a:t>
            </a:r>
          </a:p>
          <a:p>
            <a:r>
              <a:rPr lang="pt-BR" sz="1400" dirty="0"/>
              <a:t>- Canais de venda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05682" y="2581174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Ampliar vendas online (Elo7) / Editais de feiras de artesanato da Prefeitura de Curitiba</a:t>
            </a:r>
          </a:p>
        </p:txBody>
      </p:sp>
      <p:pic>
        <p:nvPicPr>
          <p:cNvPr id="1026" name="Picture 2" descr="Elo7: Produtos Personalizados - Apps on Google Play">
            <a:extLst>
              <a:ext uri="{FF2B5EF4-FFF2-40B4-BE49-F238E27FC236}">
                <a16:creationId xmlns:a16="http://schemas.microsoft.com/office/drawing/2014/main" id="{902B314D-CC47-7AAC-0F82-B5002E9C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83" y="3281856"/>
            <a:ext cx="1684814" cy="16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0E76F-8BE7-BF58-5BFF-9559348F7957}"/>
              </a:ext>
            </a:extLst>
          </p:cNvPr>
          <p:cNvSpPr txBox="1"/>
          <p:nvPr/>
        </p:nvSpPr>
        <p:spPr>
          <a:xfrm>
            <a:off x="2790497" y="3292605"/>
            <a:ext cx="43122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/>
              <a:t>SEM COBRANÇAS</a:t>
            </a:r>
            <a:r>
              <a:rPr lang="pt-BR" sz="1400" dirty="0"/>
              <a:t> DE MENSALIDADE/ANUIDADE</a:t>
            </a:r>
          </a:p>
          <a:p>
            <a:r>
              <a:rPr lang="pt-BR" sz="1400" dirty="0"/>
              <a:t>NENHUMA TAXA DE VALOR FIXO POR VENDA</a:t>
            </a:r>
          </a:p>
          <a:p>
            <a:r>
              <a:rPr lang="pt-BR" sz="1400" b="1" dirty="0"/>
              <a:t>12% DE TAXA </a:t>
            </a:r>
            <a:r>
              <a:rPr lang="pt-BR" sz="1400" dirty="0"/>
              <a:t>PARA ANÚNCIOS CLÁSSICOS</a:t>
            </a:r>
          </a:p>
          <a:p>
            <a:r>
              <a:rPr lang="pt-BR" sz="1400" b="1" dirty="0"/>
              <a:t>18% DE TAXA </a:t>
            </a:r>
            <a:r>
              <a:rPr lang="pt-BR" sz="1400" dirty="0"/>
              <a:t>PARA ANÚNCIOS </a:t>
            </a:r>
            <a:r>
              <a:rPr lang="pt-BR" sz="1400" u="sng" dirty="0"/>
              <a:t>PLUS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A92FF1-0567-8E47-8F15-F25B0E12C01C}"/>
              </a:ext>
            </a:extLst>
          </p:cNvPr>
          <p:cNvSpPr txBox="1"/>
          <p:nvPr/>
        </p:nvSpPr>
        <p:spPr>
          <a:xfrm>
            <a:off x="2818288" y="4400955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hlinkClick r:id="rId3"/>
              </a:rPr>
              <a:t>Quanto custa ter uma loja na Elo7?</a:t>
            </a:r>
            <a:endParaRPr lang="pt-BR" sz="1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E60A58-28D3-50CA-028C-BEF7BAF68322}"/>
              </a:ext>
            </a:extLst>
          </p:cNvPr>
          <p:cNvSpPr txBox="1"/>
          <p:nvPr/>
        </p:nvSpPr>
        <p:spPr>
          <a:xfrm>
            <a:off x="6271177" y="5725907"/>
            <a:ext cx="269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hlinkClick r:id="rId4"/>
              </a:rPr>
              <a:t>Editais de Feiras de Artesanato</a:t>
            </a:r>
            <a:endParaRPr lang="pt-BR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D7841E-A119-FF26-E2A7-FB9DF61A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74" y="3807595"/>
            <a:ext cx="2322530" cy="222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D9C17C-AE0D-692B-13D0-72D8AD12E5A1}"/>
              </a:ext>
            </a:extLst>
          </p:cNvPr>
          <p:cNvSpPr txBox="1"/>
          <p:nvPr/>
        </p:nvSpPr>
        <p:spPr>
          <a:xfrm>
            <a:off x="5590911" y="5075169"/>
            <a:ext cx="405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EDITAL FEIRA DE ARTESANATO DA PREFEITURA DE CURITIBA</a:t>
            </a:r>
          </a:p>
        </p:txBody>
      </p:sp>
    </p:spTree>
    <p:extLst>
      <p:ext uri="{BB962C8B-B14F-4D97-AF65-F5344CB8AC3E}">
        <p14:creationId xmlns:p14="http://schemas.microsoft.com/office/powerpoint/2010/main" val="319127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815A6C-5997-44C6-B5EE-CA7E29AB2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rões de folhas coloridas">
            <a:extLst>
              <a:ext uri="{FF2B5EF4-FFF2-40B4-BE49-F238E27FC236}">
                <a16:creationId xmlns:a16="http://schemas.microsoft.com/office/drawing/2014/main" id="{0ABC64C1-791C-5594-461A-7A71C865C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3" b="1389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4287" y="116827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132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82A842-ECCC-E085-1992-EC82943D1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9263" y="2415540"/>
            <a:ext cx="4137660" cy="2026920"/>
          </a:xfrm>
        </p:spPr>
        <p:txBody>
          <a:bodyPr anchor="ctr">
            <a:normAutofit/>
          </a:bodyPr>
          <a:lstStyle/>
          <a:p>
            <a:pPr algn="ctr"/>
            <a:r>
              <a:rPr lang="pt-BR" sz="3200" dirty="0">
                <a:solidFill>
                  <a:srgbClr val="000000"/>
                </a:solidFill>
              </a:rPr>
              <a:t>OBRIGADO!</a:t>
            </a:r>
            <a:endParaRPr lang="pt-BR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4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4623" y="1580051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IDENTIFICAÇÃO DAS PRINCIPAIS OPORTUNIDADES DE MELHORIA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2766692"/>
            <a:ext cx="93299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OPERACIONAL</a:t>
            </a:r>
          </a:p>
          <a:p>
            <a:r>
              <a:rPr lang="pt-BR" sz="1400" dirty="0"/>
              <a:t>- Controle de estoque</a:t>
            </a:r>
          </a:p>
          <a:p>
            <a:r>
              <a:rPr lang="pt-BR" sz="1400" dirty="0"/>
              <a:t>- Tempo de operação dedicado ao negócio</a:t>
            </a:r>
          </a:p>
          <a:p>
            <a:endParaRPr lang="pt-BR" sz="1400" dirty="0"/>
          </a:p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Controle de fluxo de caixa</a:t>
            </a:r>
          </a:p>
          <a:p>
            <a:r>
              <a:rPr lang="pt-BR" sz="1400" dirty="0"/>
              <a:t>- Não possui sistema de gerenciamento financeiro</a:t>
            </a:r>
          </a:p>
          <a:p>
            <a:r>
              <a:rPr lang="pt-BR" sz="1400" dirty="0"/>
              <a:t>- Capital de giro</a:t>
            </a:r>
          </a:p>
          <a:p>
            <a:r>
              <a:rPr lang="pt-BR" sz="1400" dirty="0"/>
              <a:t>- Valor do Produto</a:t>
            </a:r>
          </a:p>
          <a:p>
            <a:endParaRPr lang="pt-BR" sz="1400" dirty="0"/>
          </a:p>
          <a:p>
            <a:r>
              <a:rPr lang="pt-BR" sz="1400" b="1" dirty="0"/>
              <a:t>ÁREA COMERCIAL</a:t>
            </a:r>
          </a:p>
          <a:p>
            <a:r>
              <a:rPr lang="pt-BR" sz="1400" dirty="0"/>
              <a:t>- Canais de divulgação e exibição do material/marca</a:t>
            </a:r>
          </a:p>
          <a:p>
            <a:r>
              <a:rPr lang="pt-BR" sz="1400" dirty="0"/>
              <a:t>- Fidelização do cliente</a:t>
            </a:r>
          </a:p>
          <a:p>
            <a:r>
              <a:rPr lang="pt-BR" sz="1400" dirty="0"/>
              <a:t>- Canais de venda</a:t>
            </a:r>
          </a:p>
        </p:txBody>
      </p:sp>
    </p:spTree>
    <p:extLst>
      <p:ext uri="{BB962C8B-B14F-4D97-AF65-F5344CB8AC3E}">
        <p14:creationId xmlns:p14="http://schemas.microsoft.com/office/powerpoint/2010/main" val="183574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1992109"/>
            <a:ext cx="93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OPERACIONAL</a:t>
            </a:r>
          </a:p>
          <a:p>
            <a:r>
              <a:rPr lang="pt-BR" sz="1400" dirty="0"/>
              <a:t>- Controle de estoque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869780-DF1B-3C96-D745-51DB7EDA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" t="31191" r="50000" b="53603"/>
          <a:stretch/>
        </p:blipFill>
        <p:spPr>
          <a:xfrm>
            <a:off x="737141" y="3380483"/>
            <a:ext cx="6200160" cy="12537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5F46CF-E55C-B4B6-6C81-CFA0A2372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" t="31192" r="60968" b="55588"/>
          <a:stretch/>
        </p:blipFill>
        <p:spPr>
          <a:xfrm>
            <a:off x="6482684" y="4238582"/>
            <a:ext cx="4683644" cy="10741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05682" y="2581174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Planilha de Controle de Estoque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DF6F45-FA6D-0F40-EB8A-207A7C612C93}"/>
              </a:ext>
            </a:extLst>
          </p:cNvPr>
          <p:cNvSpPr txBox="1"/>
          <p:nvPr/>
        </p:nvSpPr>
        <p:spPr>
          <a:xfrm>
            <a:off x="795014" y="5915487"/>
            <a:ext cx="1899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Link da Planilha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5103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ED48C5DC-E9B8-1F38-D470-D0F7044D83E1}"/>
              </a:ext>
            </a:extLst>
          </p:cNvPr>
          <p:cNvSpPr/>
          <p:nvPr/>
        </p:nvSpPr>
        <p:spPr>
          <a:xfrm>
            <a:off x="1111987" y="2862566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4622" y="807307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05682" y="1274946"/>
            <a:ext cx="932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OPERACIONAL</a:t>
            </a:r>
          </a:p>
          <a:p>
            <a:r>
              <a:rPr lang="pt-BR" sz="1400" dirty="0"/>
              <a:t>- Tempo de dedicação voltado ao negócio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05682" y="1864011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Calendário de afazeres diários dedicados ao negócio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912054-1523-49D6-73C1-9651A8817603}"/>
              </a:ext>
            </a:extLst>
          </p:cNvPr>
          <p:cNvSpPr/>
          <p:nvPr/>
        </p:nvSpPr>
        <p:spPr>
          <a:xfrm>
            <a:off x="4188207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SEGUNDA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AD8F5A2C-C37A-1705-A0F5-2715CC2353C5}"/>
              </a:ext>
            </a:extLst>
          </p:cNvPr>
          <p:cNvSpPr/>
          <p:nvPr/>
        </p:nvSpPr>
        <p:spPr>
          <a:xfrm>
            <a:off x="5445174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TERÇA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F9FD0AAD-23B7-F9F9-E09D-0940C6F5E48B}"/>
              </a:ext>
            </a:extLst>
          </p:cNvPr>
          <p:cNvSpPr/>
          <p:nvPr/>
        </p:nvSpPr>
        <p:spPr>
          <a:xfrm>
            <a:off x="6702141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QUARTA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6EE111C6-B7AD-0493-41EB-AFF0CCE138D3}"/>
              </a:ext>
            </a:extLst>
          </p:cNvPr>
          <p:cNvSpPr/>
          <p:nvPr/>
        </p:nvSpPr>
        <p:spPr>
          <a:xfrm>
            <a:off x="7959108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QUINTA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12E4E2E3-B8BD-1FB2-067F-9D683AB77520}"/>
              </a:ext>
            </a:extLst>
          </p:cNvPr>
          <p:cNvSpPr/>
          <p:nvPr/>
        </p:nvSpPr>
        <p:spPr>
          <a:xfrm>
            <a:off x="9216075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SEXTA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6298F525-4977-949A-F93A-094EA55308D8}"/>
              </a:ext>
            </a:extLst>
          </p:cNvPr>
          <p:cNvSpPr/>
          <p:nvPr/>
        </p:nvSpPr>
        <p:spPr>
          <a:xfrm>
            <a:off x="10473042" y="2475274"/>
            <a:ext cx="1219515" cy="307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SÁBADO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8C773DDE-0A3B-E4EA-6299-842A46358CFC}"/>
              </a:ext>
            </a:extLst>
          </p:cNvPr>
          <p:cNvSpPr/>
          <p:nvPr/>
        </p:nvSpPr>
        <p:spPr>
          <a:xfrm>
            <a:off x="1105682" y="2864908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Atualização das redes sociais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E78357-EA22-1E6B-731D-CB1C0B4F3D7E}"/>
              </a:ext>
            </a:extLst>
          </p:cNvPr>
          <p:cNvSpPr txBox="1"/>
          <p:nvPr/>
        </p:nvSpPr>
        <p:spPr>
          <a:xfrm>
            <a:off x="5673255" y="2864908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4">
                    <a:lumMod val="50000"/>
                  </a:schemeClr>
                </a:solidFill>
              </a:rPr>
              <a:t>9h-10h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37CF4B7-351D-CF35-D1D1-3129F0105D6F}"/>
              </a:ext>
            </a:extLst>
          </p:cNvPr>
          <p:cNvSpPr txBox="1"/>
          <p:nvPr/>
        </p:nvSpPr>
        <p:spPr>
          <a:xfrm>
            <a:off x="8187189" y="2864908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4">
                    <a:lumMod val="50000"/>
                  </a:schemeClr>
                </a:solidFill>
              </a:rPr>
              <a:t>9h-10h</a:t>
            </a: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3858CA17-04D4-A49D-D15B-F391CC8718E2}"/>
              </a:ext>
            </a:extLst>
          </p:cNvPr>
          <p:cNvSpPr/>
          <p:nvPr/>
        </p:nvSpPr>
        <p:spPr>
          <a:xfrm>
            <a:off x="1105682" y="3202094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                                    Dedicar 1 hora todos os dias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27786E4D-565B-F7D4-3CC6-90E15A6319DF}"/>
              </a:ext>
            </a:extLst>
          </p:cNvPr>
          <p:cNvSpPr/>
          <p:nvPr/>
        </p:nvSpPr>
        <p:spPr>
          <a:xfrm>
            <a:off x="1099377" y="3204436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Prospecção de clientes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FDD30FA7-037D-06D1-44D7-6CEB7D911D78}"/>
              </a:ext>
            </a:extLst>
          </p:cNvPr>
          <p:cNvSpPr/>
          <p:nvPr/>
        </p:nvSpPr>
        <p:spPr>
          <a:xfrm>
            <a:off x="1105682" y="3549526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20133A8C-0262-14BD-9992-3C3DE7DF0E08}"/>
              </a:ext>
            </a:extLst>
          </p:cNvPr>
          <p:cNvSpPr/>
          <p:nvPr/>
        </p:nvSpPr>
        <p:spPr>
          <a:xfrm>
            <a:off x="1099377" y="3551868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Atualização planilha financeira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2377868-B9D9-2D63-468C-5C23FF61DB89}"/>
              </a:ext>
            </a:extLst>
          </p:cNvPr>
          <p:cNvSpPr txBox="1"/>
          <p:nvPr/>
        </p:nvSpPr>
        <p:spPr>
          <a:xfrm>
            <a:off x="7128419" y="355186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7DBC0A2-9178-06F7-C131-0C17B8A839C9}"/>
              </a:ext>
            </a:extLst>
          </p:cNvPr>
          <p:cNvSpPr txBox="1"/>
          <p:nvPr/>
        </p:nvSpPr>
        <p:spPr>
          <a:xfrm>
            <a:off x="10931956" y="355186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tângulo Arredondado 27">
            <a:extLst>
              <a:ext uri="{FF2B5EF4-FFF2-40B4-BE49-F238E27FC236}">
                <a16:creationId xmlns:a16="http://schemas.microsoft.com/office/drawing/2014/main" id="{8B0E2E3D-4AF2-ADB5-2B88-31C2CD154066}"/>
              </a:ext>
            </a:extLst>
          </p:cNvPr>
          <p:cNvSpPr/>
          <p:nvPr/>
        </p:nvSpPr>
        <p:spPr>
          <a:xfrm>
            <a:off x="1105682" y="3897556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tângulo Arredondado 28">
            <a:extLst>
              <a:ext uri="{FF2B5EF4-FFF2-40B4-BE49-F238E27FC236}">
                <a16:creationId xmlns:a16="http://schemas.microsoft.com/office/drawing/2014/main" id="{635CE050-CDCE-B162-632E-08F43184CC8C}"/>
              </a:ext>
            </a:extLst>
          </p:cNvPr>
          <p:cNvSpPr/>
          <p:nvPr/>
        </p:nvSpPr>
        <p:spPr>
          <a:xfrm>
            <a:off x="1099377" y="3899898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Controle de estoque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B08912F-B92D-8CF1-FF8C-5D29D0887E86}"/>
              </a:ext>
            </a:extLst>
          </p:cNvPr>
          <p:cNvSpPr txBox="1"/>
          <p:nvPr/>
        </p:nvSpPr>
        <p:spPr>
          <a:xfrm>
            <a:off x="9674989" y="389989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5E989E5E-C0D0-52AD-204F-A8FF5BF1607B}"/>
              </a:ext>
            </a:extLst>
          </p:cNvPr>
          <p:cNvSpPr/>
          <p:nvPr/>
        </p:nvSpPr>
        <p:spPr>
          <a:xfrm>
            <a:off x="1099377" y="4243244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676F15FC-17B2-4393-9B09-62EDADDB3A7A}"/>
              </a:ext>
            </a:extLst>
          </p:cNvPr>
          <p:cNvSpPr/>
          <p:nvPr/>
        </p:nvSpPr>
        <p:spPr>
          <a:xfrm>
            <a:off x="1093072" y="4245586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Reposição de estoque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A6D8EE0-EDB5-94E6-EF48-9A883902BBBD}"/>
              </a:ext>
            </a:extLst>
          </p:cNvPr>
          <p:cNvSpPr txBox="1"/>
          <p:nvPr/>
        </p:nvSpPr>
        <p:spPr>
          <a:xfrm>
            <a:off x="10931956" y="4245586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Retângulo Arredondado 35">
            <a:extLst>
              <a:ext uri="{FF2B5EF4-FFF2-40B4-BE49-F238E27FC236}">
                <a16:creationId xmlns:a16="http://schemas.microsoft.com/office/drawing/2014/main" id="{EBD97351-29EE-04F9-9429-65ECF22284B7}"/>
              </a:ext>
            </a:extLst>
          </p:cNvPr>
          <p:cNvSpPr/>
          <p:nvPr/>
        </p:nvSpPr>
        <p:spPr>
          <a:xfrm>
            <a:off x="1111987" y="4590676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65C07E8E-00B8-4379-B67E-5A01C9351EC0}"/>
              </a:ext>
            </a:extLst>
          </p:cNvPr>
          <p:cNvSpPr/>
          <p:nvPr/>
        </p:nvSpPr>
        <p:spPr>
          <a:xfrm>
            <a:off x="1105682" y="4593018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Estratégias promocionais semanais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277868A-0611-A2C9-DE88-D447293A6B0D}"/>
              </a:ext>
            </a:extLst>
          </p:cNvPr>
          <p:cNvSpPr txBox="1"/>
          <p:nvPr/>
        </p:nvSpPr>
        <p:spPr>
          <a:xfrm>
            <a:off x="4647121" y="4593018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tângulo Arredondado 39">
            <a:extLst>
              <a:ext uri="{FF2B5EF4-FFF2-40B4-BE49-F238E27FC236}">
                <a16:creationId xmlns:a16="http://schemas.microsoft.com/office/drawing/2014/main" id="{2BD8E87F-6516-E894-6EDA-601E8CD47E7D}"/>
              </a:ext>
            </a:extLst>
          </p:cNvPr>
          <p:cNvSpPr/>
          <p:nvPr/>
        </p:nvSpPr>
        <p:spPr>
          <a:xfrm>
            <a:off x="1111987" y="4942053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tângulo Arredondado 40">
            <a:extLst>
              <a:ext uri="{FF2B5EF4-FFF2-40B4-BE49-F238E27FC236}">
                <a16:creationId xmlns:a16="http://schemas.microsoft.com/office/drawing/2014/main" id="{E471612E-47F9-D817-E3D7-C3C1A6C31BB1}"/>
              </a:ext>
            </a:extLst>
          </p:cNvPr>
          <p:cNvSpPr/>
          <p:nvPr/>
        </p:nvSpPr>
        <p:spPr>
          <a:xfrm>
            <a:off x="1105682" y="4944395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Estratégias promocionais mensais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EC819A7-3AAA-30F2-E317-D5BE0CBDEAFC}"/>
              </a:ext>
            </a:extLst>
          </p:cNvPr>
          <p:cNvSpPr txBox="1"/>
          <p:nvPr/>
        </p:nvSpPr>
        <p:spPr>
          <a:xfrm>
            <a:off x="4647121" y="4944395"/>
            <a:ext cx="42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r>
              <a:rPr lang="pt-BR" sz="1400" dirty="0">
                <a:solidFill>
                  <a:schemeClr val="accent4">
                    <a:lumMod val="50000"/>
                  </a:schemeClr>
                </a:solidFill>
              </a:rPr>
              <a:t> *</a:t>
            </a:r>
          </a:p>
        </p:txBody>
      </p:sp>
      <p:sp>
        <p:nvSpPr>
          <p:cNvPr id="44" name="Retângulo Arredondado 43">
            <a:extLst>
              <a:ext uri="{FF2B5EF4-FFF2-40B4-BE49-F238E27FC236}">
                <a16:creationId xmlns:a16="http://schemas.microsoft.com/office/drawing/2014/main" id="{FC6EB233-427C-6D5A-C861-76F5598FD72E}"/>
              </a:ext>
            </a:extLst>
          </p:cNvPr>
          <p:cNvSpPr/>
          <p:nvPr/>
        </p:nvSpPr>
        <p:spPr>
          <a:xfrm>
            <a:off x="1111987" y="5282749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tângulo Arredondado 44">
            <a:extLst>
              <a:ext uri="{FF2B5EF4-FFF2-40B4-BE49-F238E27FC236}">
                <a16:creationId xmlns:a16="http://schemas.microsoft.com/office/drawing/2014/main" id="{BE4379AA-552C-43B0-FC3B-6E5847CABB5F}"/>
              </a:ext>
            </a:extLst>
          </p:cNvPr>
          <p:cNvSpPr/>
          <p:nvPr/>
        </p:nvSpPr>
        <p:spPr>
          <a:xfrm>
            <a:off x="1105682" y="5285091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Divulgação produtos/promoções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1F4606E-8112-C03E-9C3F-F13FD9641902}"/>
              </a:ext>
            </a:extLst>
          </p:cNvPr>
          <p:cNvSpPr txBox="1"/>
          <p:nvPr/>
        </p:nvSpPr>
        <p:spPr>
          <a:xfrm>
            <a:off x="5945157" y="5285091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tângulo Arredondado 47">
            <a:extLst>
              <a:ext uri="{FF2B5EF4-FFF2-40B4-BE49-F238E27FC236}">
                <a16:creationId xmlns:a16="http://schemas.microsoft.com/office/drawing/2014/main" id="{C742D543-B69B-0179-2923-CE28DC04E4B3}"/>
              </a:ext>
            </a:extLst>
          </p:cNvPr>
          <p:cNvSpPr/>
          <p:nvPr/>
        </p:nvSpPr>
        <p:spPr>
          <a:xfrm>
            <a:off x="1111987" y="5634538"/>
            <a:ext cx="10580569" cy="3077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tângulo Arredondado 48">
            <a:extLst>
              <a:ext uri="{FF2B5EF4-FFF2-40B4-BE49-F238E27FC236}">
                <a16:creationId xmlns:a16="http://schemas.microsoft.com/office/drawing/2014/main" id="{99E78C4D-30A5-3E2D-1ADD-94500F568F90}"/>
              </a:ext>
            </a:extLst>
          </p:cNvPr>
          <p:cNvSpPr/>
          <p:nvPr/>
        </p:nvSpPr>
        <p:spPr>
          <a:xfrm>
            <a:off x="1105682" y="5636880"/>
            <a:ext cx="2930290" cy="3077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Checagem de editais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DEC7285-090A-C10B-8496-77C783DE0CA0}"/>
              </a:ext>
            </a:extLst>
          </p:cNvPr>
          <p:cNvSpPr txBox="1"/>
          <p:nvPr/>
        </p:nvSpPr>
        <p:spPr>
          <a:xfrm>
            <a:off x="4647121" y="5636880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4">
                    <a:lumMod val="50000"/>
                  </a:schemeClr>
                </a:solidFill>
              </a:rPr>
              <a:t>X</a:t>
            </a:r>
            <a:endParaRPr lang="pt-B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F643167-4F3B-2294-D2A1-E862CC0FD709}"/>
              </a:ext>
            </a:extLst>
          </p:cNvPr>
          <p:cNvSpPr txBox="1"/>
          <p:nvPr/>
        </p:nvSpPr>
        <p:spPr>
          <a:xfrm>
            <a:off x="1105682" y="6046412"/>
            <a:ext cx="3861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accent4">
                    <a:lumMod val="50000"/>
                  </a:schemeClr>
                </a:solidFill>
              </a:rPr>
              <a:t>* Última segunda-feira do mês anterior ao alvo planejado</a:t>
            </a:r>
          </a:p>
        </p:txBody>
      </p:sp>
    </p:spTree>
    <p:extLst>
      <p:ext uri="{BB962C8B-B14F-4D97-AF65-F5344CB8AC3E}">
        <p14:creationId xmlns:p14="http://schemas.microsoft.com/office/powerpoint/2010/main" val="187290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37213" y="1474316"/>
            <a:ext cx="9329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Controle de fluxo de caixa</a:t>
            </a:r>
          </a:p>
          <a:p>
            <a:r>
              <a:rPr lang="pt-BR" sz="1400" dirty="0"/>
              <a:t>- Não possui sistema de gerenciamento financeiro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37213" y="2278353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Planilha de Gerenciamento Financeiro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B8A856-D7AD-34BA-853E-403010FC9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" t="30041" r="9162" b="30689"/>
          <a:stretch/>
        </p:blipFill>
        <p:spPr>
          <a:xfrm>
            <a:off x="1137213" y="2911207"/>
            <a:ext cx="6794938" cy="19076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72A6EE-48B1-986C-86CA-38F79B5B6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" t="29716" r="10987" b="26470"/>
          <a:stretch/>
        </p:blipFill>
        <p:spPr>
          <a:xfrm>
            <a:off x="4807926" y="3429000"/>
            <a:ext cx="6653048" cy="21283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02513E8-8EF3-F876-ECF7-9FE808E81905}"/>
              </a:ext>
            </a:extLst>
          </p:cNvPr>
          <p:cNvSpPr txBox="1"/>
          <p:nvPr/>
        </p:nvSpPr>
        <p:spPr>
          <a:xfrm>
            <a:off x="1025529" y="5921249"/>
            <a:ext cx="1915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Link da Planilha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43879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37213" y="1474316"/>
            <a:ext cx="9329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Capital de Giro</a:t>
            </a:r>
          </a:p>
          <a:p>
            <a:r>
              <a:rPr lang="pt-BR" sz="1400" dirty="0"/>
              <a:t>- Valor do Produto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37213" y="2278353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Reformulação do plano financeiro da marca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E780D6-A39D-064F-F404-0BB22977CDBD}"/>
              </a:ext>
            </a:extLst>
          </p:cNvPr>
          <p:cNvSpPr/>
          <p:nvPr/>
        </p:nvSpPr>
        <p:spPr>
          <a:xfrm>
            <a:off x="1137213" y="3081597"/>
            <a:ext cx="961696" cy="9616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6949B-DD75-3C48-F6BB-EDFDB2CDE5BF}"/>
              </a:ext>
            </a:extLst>
          </p:cNvPr>
          <p:cNvSpPr txBox="1"/>
          <p:nvPr/>
        </p:nvSpPr>
        <p:spPr>
          <a:xfrm>
            <a:off x="2177736" y="3333498"/>
            <a:ext cx="619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ADEQUAÇÃO DO VALOR DOS PRODUTOS COM O MERCADO </a:t>
            </a:r>
            <a:r>
              <a:rPr lang="pt-BR" sz="1400" dirty="0"/>
              <a:t>(ACRÉSCIMO DE 40% NO VALOR ATUAL DOS PRODUTOS NO VAREJO)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4BA545E5-BB44-63FB-B299-163428F04E90}"/>
              </a:ext>
            </a:extLst>
          </p:cNvPr>
          <p:cNvSpPr/>
          <p:nvPr/>
        </p:nvSpPr>
        <p:spPr>
          <a:xfrm>
            <a:off x="2941495" y="4271871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ECOBAGS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D1939FBC-5B62-FD73-10C8-6D12EB779554}"/>
              </a:ext>
            </a:extLst>
          </p:cNvPr>
          <p:cNvSpPr/>
          <p:nvPr/>
        </p:nvSpPr>
        <p:spPr>
          <a:xfrm>
            <a:off x="4928072" y="4271871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NECESSAIRES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7391806-A832-B7F8-43A7-BB6B00A849EF}"/>
              </a:ext>
            </a:extLst>
          </p:cNvPr>
          <p:cNvSpPr/>
          <p:nvPr/>
        </p:nvSpPr>
        <p:spPr>
          <a:xfrm>
            <a:off x="6914649" y="4271871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PATCHES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EE9284-A098-99D9-6C78-E28E5B3C6A14}"/>
              </a:ext>
            </a:extLst>
          </p:cNvPr>
          <p:cNvSpPr txBox="1"/>
          <p:nvPr/>
        </p:nvSpPr>
        <p:spPr>
          <a:xfrm>
            <a:off x="2941039" y="4710470"/>
            <a:ext cx="1915510" cy="3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trike="sngStrike" dirty="0">
                <a:solidFill>
                  <a:schemeClr val="bg1">
                    <a:lumMod val="50000"/>
                  </a:schemeClr>
                </a:solidFill>
              </a:rPr>
              <a:t>R$25,00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0CD805-E588-7EDF-8DF8-ADF593DABA82}"/>
              </a:ext>
            </a:extLst>
          </p:cNvPr>
          <p:cNvSpPr txBox="1"/>
          <p:nvPr/>
        </p:nvSpPr>
        <p:spPr>
          <a:xfrm>
            <a:off x="2941039" y="5024113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R$35,00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ACB7E3-7CDE-3BF4-64B8-255A8EC9EDB9}"/>
              </a:ext>
            </a:extLst>
          </p:cNvPr>
          <p:cNvSpPr txBox="1"/>
          <p:nvPr/>
        </p:nvSpPr>
        <p:spPr>
          <a:xfrm>
            <a:off x="4928072" y="4701899"/>
            <a:ext cx="1915510" cy="3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trike="sngStrike" dirty="0">
                <a:solidFill>
                  <a:schemeClr val="bg1">
                    <a:lumMod val="50000"/>
                  </a:schemeClr>
                </a:solidFill>
              </a:rPr>
              <a:t>R$18,00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AAFC99-70C0-5CEE-D62F-3289B99B3919}"/>
              </a:ext>
            </a:extLst>
          </p:cNvPr>
          <p:cNvSpPr txBox="1"/>
          <p:nvPr/>
        </p:nvSpPr>
        <p:spPr>
          <a:xfrm>
            <a:off x="4928072" y="5015542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R$25,20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F19730-3076-A3D3-E312-0CF8EDAB9689}"/>
              </a:ext>
            </a:extLst>
          </p:cNvPr>
          <p:cNvSpPr txBox="1"/>
          <p:nvPr/>
        </p:nvSpPr>
        <p:spPr>
          <a:xfrm>
            <a:off x="6914649" y="4701899"/>
            <a:ext cx="1915510" cy="305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trike="sngStrike" dirty="0">
                <a:solidFill>
                  <a:schemeClr val="bg1">
                    <a:lumMod val="50000"/>
                  </a:schemeClr>
                </a:solidFill>
              </a:rPr>
              <a:t>R$21,75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4965F29-C384-921F-9760-CF3214D2855E}"/>
              </a:ext>
            </a:extLst>
          </p:cNvPr>
          <p:cNvSpPr txBox="1"/>
          <p:nvPr/>
        </p:nvSpPr>
        <p:spPr>
          <a:xfrm>
            <a:off x="6914649" y="5015542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R$30,45</a:t>
            </a:r>
          </a:p>
        </p:txBody>
      </p:sp>
    </p:spTree>
    <p:extLst>
      <p:ext uri="{BB962C8B-B14F-4D97-AF65-F5344CB8AC3E}">
        <p14:creationId xmlns:p14="http://schemas.microsoft.com/office/powerpoint/2010/main" val="196248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6DDC7E55-8ABC-80D9-6A12-D714163885A7}"/>
              </a:ext>
            </a:extLst>
          </p:cNvPr>
          <p:cNvSpPr/>
          <p:nvPr/>
        </p:nvSpPr>
        <p:spPr>
          <a:xfrm>
            <a:off x="3631521" y="4083211"/>
            <a:ext cx="4792718" cy="94680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AF76A749-037C-959E-7154-96EEE488B978}"/>
              </a:ext>
            </a:extLst>
          </p:cNvPr>
          <p:cNvSpPr/>
          <p:nvPr/>
        </p:nvSpPr>
        <p:spPr>
          <a:xfrm>
            <a:off x="3631521" y="4436880"/>
            <a:ext cx="4792718" cy="9468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37213" y="1474316"/>
            <a:ext cx="9329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Capital de Giro</a:t>
            </a:r>
          </a:p>
          <a:p>
            <a:r>
              <a:rPr lang="pt-BR" sz="1400" dirty="0"/>
              <a:t>- Valor do Produto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37213" y="2278353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Reformulação do plano financeiro da marca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E780D6-A39D-064F-F404-0BB22977CDBD}"/>
              </a:ext>
            </a:extLst>
          </p:cNvPr>
          <p:cNvSpPr/>
          <p:nvPr/>
        </p:nvSpPr>
        <p:spPr>
          <a:xfrm>
            <a:off x="1137213" y="3081597"/>
            <a:ext cx="961696" cy="96169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6949B-DD75-3C48-F6BB-EDFDB2CDE5BF}"/>
              </a:ext>
            </a:extLst>
          </p:cNvPr>
          <p:cNvSpPr txBox="1"/>
          <p:nvPr/>
        </p:nvSpPr>
        <p:spPr>
          <a:xfrm>
            <a:off x="2166614" y="3445048"/>
            <a:ext cx="619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AUMENTO DA CAPACIDADE PRODUTIVA EM 50%</a:t>
            </a:r>
            <a:endParaRPr lang="pt-BR" sz="14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EE9284-A098-99D9-6C78-E28E5B3C6A14}"/>
              </a:ext>
            </a:extLst>
          </p:cNvPr>
          <p:cNvSpPr txBox="1"/>
          <p:nvPr/>
        </p:nvSpPr>
        <p:spPr>
          <a:xfrm>
            <a:off x="4440107" y="4116546"/>
            <a:ext cx="3103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</a:rPr>
              <a:t>CAPACIDADE PRODUTIVA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7B4DF9-E8B7-C316-6622-BB6E5D631636}"/>
              </a:ext>
            </a:extLst>
          </p:cNvPr>
          <p:cNvSpPr txBox="1"/>
          <p:nvPr/>
        </p:nvSpPr>
        <p:spPr>
          <a:xfrm>
            <a:off x="3792582" y="4685021"/>
            <a:ext cx="1295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ATUAL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49CEA6-8BDF-9A75-7B1B-0CC8B8E60260}"/>
              </a:ext>
            </a:extLst>
          </p:cNvPr>
          <p:cNvSpPr txBox="1"/>
          <p:nvPr/>
        </p:nvSpPr>
        <p:spPr>
          <a:xfrm>
            <a:off x="5400090" y="4647124"/>
            <a:ext cx="258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40 PEÇAS TOTAL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E85BF8F-01D5-E578-B238-25E1FDA894D8}"/>
              </a:ext>
            </a:extLst>
          </p:cNvPr>
          <p:cNvSpPr txBox="1"/>
          <p:nvPr/>
        </p:nvSpPr>
        <p:spPr>
          <a:xfrm>
            <a:off x="3792581" y="4898640"/>
            <a:ext cx="139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b="1" dirty="0">
                <a:solidFill>
                  <a:schemeClr val="accent4">
                    <a:lumMod val="50000"/>
                  </a:schemeClr>
                </a:solidFill>
              </a:rPr>
              <a:t>DESEJADA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15515F5-E75B-72A9-7C0B-7C836049F064}"/>
              </a:ext>
            </a:extLst>
          </p:cNvPr>
          <p:cNvSpPr txBox="1"/>
          <p:nvPr/>
        </p:nvSpPr>
        <p:spPr>
          <a:xfrm>
            <a:off x="5400090" y="4898640"/>
            <a:ext cx="272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50000"/>
                  </a:schemeClr>
                </a:solidFill>
              </a:rPr>
              <a:t>20 PEÇAS DE CADA ITEM</a:t>
            </a:r>
          </a:p>
        </p:txBody>
      </p:sp>
    </p:spTree>
    <p:extLst>
      <p:ext uri="{BB962C8B-B14F-4D97-AF65-F5344CB8AC3E}">
        <p14:creationId xmlns:p14="http://schemas.microsoft.com/office/powerpoint/2010/main" val="41158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tângulo Arredondado 52">
            <a:extLst>
              <a:ext uri="{FF2B5EF4-FFF2-40B4-BE49-F238E27FC236}">
                <a16:creationId xmlns:a16="http://schemas.microsoft.com/office/drawing/2014/main" id="{06C23C26-B17B-AD8F-793D-741C7F3FF695}"/>
              </a:ext>
            </a:extLst>
          </p:cNvPr>
          <p:cNvSpPr/>
          <p:nvPr/>
        </p:nvSpPr>
        <p:spPr>
          <a:xfrm>
            <a:off x="1552431" y="4749486"/>
            <a:ext cx="8494215" cy="1368963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Arredondado 49">
            <a:extLst>
              <a:ext uri="{FF2B5EF4-FFF2-40B4-BE49-F238E27FC236}">
                <a16:creationId xmlns:a16="http://schemas.microsoft.com/office/drawing/2014/main" id="{4A54D796-F47C-9856-DD2C-7B79D8E424D1}"/>
              </a:ext>
            </a:extLst>
          </p:cNvPr>
          <p:cNvSpPr/>
          <p:nvPr/>
        </p:nvSpPr>
        <p:spPr>
          <a:xfrm>
            <a:off x="1555059" y="4739702"/>
            <a:ext cx="8494215" cy="9579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Arredondado 50">
            <a:extLst>
              <a:ext uri="{FF2B5EF4-FFF2-40B4-BE49-F238E27FC236}">
                <a16:creationId xmlns:a16="http://schemas.microsoft.com/office/drawing/2014/main" id="{DA5D5207-C639-90A9-4ADB-F22405750EEE}"/>
              </a:ext>
            </a:extLst>
          </p:cNvPr>
          <p:cNvSpPr/>
          <p:nvPr/>
        </p:nvSpPr>
        <p:spPr>
          <a:xfrm>
            <a:off x="1568197" y="4749487"/>
            <a:ext cx="3672595" cy="95796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37213" y="1474316"/>
            <a:ext cx="9329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Capital de Giro</a:t>
            </a:r>
          </a:p>
          <a:p>
            <a:r>
              <a:rPr lang="pt-BR" sz="1400" dirty="0"/>
              <a:t>- Valor do Produto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37213" y="2278353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Reformulação do plano financeiro da marca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6949B-DD75-3C48-F6BB-EDFDB2CDE5BF}"/>
              </a:ext>
            </a:extLst>
          </p:cNvPr>
          <p:cNvSpPr txBox="1"/>
          <p:nvPr/>
        </p:nvSpPr>
        <p:spPr>
          <a:xfrm>
            <a:off x="1857944" y="3606464"/>
            <a:ext cx="18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/>
              <a:t>CUSTO UNITÁRIO</a:t>
            </a:r>
            <a:endParaRPr lang="pt-BR" sz="1400" dirty="0"/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4BA545E5-BB44-63FB-B299-163428F04E90}"/>
              </a:ext>
            </a:extLst>
          </p:cNvPr>
          <p:cNvSpPr/>
          <p:nvPr/>
        </p:nvSpPr>
        <p:spPr>
          <a:xfrm>
            <a:off x="3808681" y="2849727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ECOBAGS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D1939FBC-5B62-FD73-10C8-6D12EB779554}"/>
              </a:ext>
            </a:extLst>
          </p:cNvPr>
          <p:cNvSpPr/>
          <p:nvPr/>
        </p:nvSpPr>
        <p:spPr>
          <a:xfrm>
            <a:off x="5795258" y="2849727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NECESSAIRES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7391806-A832-B7F8-43A7-BB6B00A849EF}"/>
              </a:ext>
            </a:extLst>
          </p:cNvPr>
          <p:cNvSpPr/>
          <p:nvPr/>
        </p:nvSpPr>
        <p:spPr>
          <a:xfrm>
            <a:off x="7781835" y="2849727"/>
            <a:ext cx="1915510" cy="365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accent4">
                    <a:lumMod val="50000"/>
                  </a:schemeClr>
                </a:solidFill>
              </a:rPr>
              <a:t>PATCHES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DB8BFD-FEDC-8395-7105-0B80D78A259E}"/>
              </a:ext>
            </a:extLst>
          </p:cNvPr>
          <p:cNvSpPr txBox="1"/>
          <p:nvPr/>
        </p:nvSpPr>
        <p:spPr>
          <a:xfrm>
            <a:off x="3808681" y="3614624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R$5,55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7BFF8B-34A8-ABDB-BBE1-B866E6F21E3F}"/>
              </a:ext>
            </a:extLst>
          </p:cNvPr>
          <p:cNvSpPr txBox="1"/>
          <p:nvPr/>
        </p:nvSpPr>
        <p:spPr>
          <a:xfrm>
            <a:off x="5795258" y="3606464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R$5,55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0E45D4-16C8-1941-7404-5DF285F6BB35}"/>
              </a:ext>
            </a:extLst>
          </p:cNvPr>
          <p:cNvSpPr txBox="1"/>
          <p:nvPr/>
        </p:nvSpPr>
        <p:spPr>
          <a:xfrm>
            <a:off x="7781835" y="3606464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R$5,00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A677943-3A8F-10F5-4A63-5444C95DD0CB}"/>
              </a:ext>
            </a:extLst>
          </p:cNvPr>
          <p:cNvSpPr txBox="1"/>
          <p:nvPr/>
        </p:nvSpPr>
        <p:spPr>
          <a:xfrm>
            <a:off x="3807769" y="3286385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R$35,00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1A3FEC2-3C9D-2B44-F4DE-87B2AAF02062}"/>
              </a:ext>
            </a:extLst>
          </p:cNvPr>
          <p:cNvSpPr txBox="1"/>
          <p:nvPr/>
        </p:nvSpPr>
        <p:spPr>
          <a:xfrm>
            <a:off x="5794802" y="3277814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R$25,20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5B6E71-3CAD-F774-3B6E-3AE399FFFF78}"/>
              </a:ext>
            </a:extLst>
          </p:cNvPr>
          <p:cNvSpPr txBox="1"/>
          <p:nvPr/>
        </p:nvSpPr>
        <p:spPr>
          <a:xfrm>
            <a:off x="7781379" y="3277814"/>
            <a:ext cx="191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4">
                    <a:lumMod val="75000"/>
                  </a:schemeClr>
                </a:solidFill>
              </a:rPr>
              <a:t>R$30,45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352E665-D828-605A-5903-F5CF93EC630A}"/>
              </a:ext>
            </a:extLst>
          </p:cNvPr>
          <p:cNvSpPr txBox="1"/>
          <p:nvPr/>
        </p:nvSpPr>
        <p:spPr>
          <a:xfrm>
            <a:off x="1857944" y="3298687"/>
            <a:ext cx="18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/>
              <a:t>VALOR DE VENDA</a:t>
            </a:r>
            <a:endParaRPr lang="pt-BR" sz="1400" dirty="0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7DCD17F-0DF6-F5FA-CB3F-A33A000E62DB}"/>
              </a:ext>
            </a:extLst>
          </p:cNvPr>
          <p:cNvCxnSpPr/>
          <p:nvPr/>
        </p:nvCxnSpPr>
        <p:spPr>
          <a:xfrm>
            <a:off x="1725082" y="3606464"/>
            <a:ext cx="83241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A82BD4C-08AE-806E-DC36-721722578A0E}"/>
              </a:ext>
            </a:extLst>
          </p:cNvPr>
          <p:cNvSpPr txBox="1"/>
          <p:nvPr/>
        </p:nvSpPr>
        <p:spPr>
          <a:xfrm>
            <a:off x="1857944" y="3930560"/>
            <a:ext cx="18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/>
              <a:t>LUCRO UNITÁRIO</a:t>
            </a:r>
            <a:endParaRPr lang="pt-BR" sz="14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B320D29-999D-DA42-32AE-56DDD34F4755}"/>
              </a:ext>
            </a:extLst>
          </p:cNvPr>
          <p:cNvSpPr txBox="1"/>
          <p:nvPr/>
        </p:nvSpPr>
        <p:spPr>
          <a:xfrm>
            <a:off x="3808681" y="3938720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R$29,45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26BB962-A0AA-55CA-A2BC-DE0319BA36DA}"/>
              </a:ext>
            </a:extLst>
          </p:cNvPr>
          <p:cNvSpPr txBox="1"/>
          <p:nvPr/>
        </p:nvSpPr>
        <p:spPr>
          <a:xfrm>
            <a:off x="5795258" y="3930560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R$19,65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896EBB6-981D-FAF0-183D-663D3F9E080F}"/>
              </a:ext>
            </a:extLst>
          </p:cNvPr>
          <p:cNvSpPr txBox="1"/>
          <p:nvPr/>
        </p:nvSpPr>
        <p:spPr>
          <a:xfrm>
            <a:off x="7781835" y="3930560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R$25,45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EDCD4E01-A860-3A46-C9F1-B95EDD66C88A}"/>
              </a:ext>
            </a:extLst>
          </p:cNvPr>
          <p:cNvCxnSpPr/>
          <p:nvPr/>
        </p:nvCxnSpPr>
        <p:spPr>
          <a:xfrm>
            <a:off x="1725082" y="3930560"/>
            <a:ext cx="83241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8FECADE-B8E1-4684-8D3D-4DA773CA1924}"/>
              </a:ext>
            </a:extLst>
          </p:cNvPr>
          <p:cNvSpPr txBox="1"/>
          <p:nvPr/>
        </p:nvSpPr>
        <p:spPr>
          <a:xfrm>
            <a:off x="951428" y="4244429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/>
              <a:t>LUCRO BRUTO PROJETADO</a:t>
            </a:r>
            <a:endParaRPr lang="pt-BR" sz="14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1412978-1A0D-ABFE-4E21-0656470674F7}"/>
              </a:ext>
            </a:extLst>
          </p:cNvPr>
          <p:cNvSpPr txBox="1"/>
          <p:nvPr/>
        </p:nvSpPr>
        <p:spPr>
          <a:xfrm>
            <a:off x="3808681" y="4252589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R$700,00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2926FEA-103C-3C9C-D1DB-07C6C4ECD3DB}"/>
              </a:ext>
            </a:extLst>
          </p:cNvPr>
          <p:cNvSpPr txBox="1"/>
          <p:nvPr/>
        </p:nvSpPr>
        <p:spPr>
          <a:xfrm>
            <a:off x="5795258" y="4244429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R$504,00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A52DDDE-C9E6-0242-1F95-DE5CD98CE7B0}"/>
              </a:ext>
            </a:extLst>
          </p:cNvPr>
          <p:cNvSpPr txBox="1"/>
          <p:nvPr/>
        </p:nvSpPr>
        <p:spPr>
          <a:xfrm>
            <a:off x="7781835" y="4244429"/>
            <a:ext cx="191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R$609,00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B5070FD-5FAD-2DED-959E-155210F2FEF2}"/>
              </a:ext>
            </a:extLst>
          </p:cNvPr>
          <p:cNvCxnSpPr/>
          <p:nvPr/>
        </p:nvCxnSpPr>
        <p:spPr>
          <a:xfrm>
            <a:off x="1725082" y="4244429"/>
            <a:ext cx="83241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5659CDB-5B5B-784E-5997-E4F90247FCE9}"/>
              </a:ext>
            </a:extLst>
          </p:cNvPr>
          <p:cNvSpPr txBox="1"/>
          <p:nvPr/>
        </p:nvSpPr>
        <p:spPr>
          <a:xfrm>
            <a:off x="1636689" y="4913958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/>
              <a:t>LUCRO BRUTO TOTAL</a:t>
            </a:r>
            <a:endParaRPr lang="pt-BR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DCE5693-5B2D-5288-2939-F4B1BF4F5042}"/>
              </a:ext>
            </a:extLst>
          </p:cNvPr>
          <p:cNvSpPr txBox="1"/>
          <p:nvPr/>
        </p:nvSpPr>
        <p:spPr>
          <a:xfrm>
            <a:off x="6480063" y="4852403"/>
            <a:ext cx="191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R$1.813,00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DED4863-AFFD-C19A-2D33-64D178B51A5F}"/>
              </a:ext>
            </a:extLst>
          </p:cNvPr>
          <p:cNvCxnSpPr/>
          <p:nvPr/>
        </p:nvCxnSpPr>
        <p:spPr>
          <a:xfrm>
            <a:off x="1725082" y="4566993"/>
            <a:ext cx="83241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8930D05-B0B6-9CD4-C402-B72E85E86B5E}"/>
              </a:ext>
            </a:extLst>
          </p:cNvPr>
          <p:cNvSpPr txBox="1"/>
          <p:nvPr/>
        </p:nvSpPr>
        <p:spPr>
          <a:xfrm>
            <a:off x="1636689" y="522274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</a:rPr>
              <a:t>LUCRO LÍQUIDO TOTAL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3D80713-ADC5-4A94-290D-579B2C1C29D8}"/>
              </a:ext>
            </a:extLst>
          </p:cNvPr>
          <p:cNvSpPr txBox="1"/>
          <p:nvPr/>
        </p:nvSpPr>
        <p:spPr>
          <a:xfrm>
            <a:off x="6480063" y="5161190"/>
            <a:ext cx="191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R$1.104,74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21FD193-96BA-9851-8115-D5FB5D195155}"/>
              </a:ext>
            </a:extLst>
          </p:cNvPr>
          <p:cNvSpPr txBox="1"/>
          <p:nvPr/>
        </p:nvSpPr>
        <p:spPr>
          <a:xfrm>
            <a:off x="4397038" y="5749246"/>
            <a:ext cx="2810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MARGEM DE LUCRO: 61%</a:t>
            </a:r>
          </a:p>
        </p:txBody>
      </p:sp>
    </p:spTree>
    <p:extLst>
      <p:ext uri="{BB962C8B-B14F-4D97-AF65-F5344CB8AC3E}">
        <p14:creationId xmlns:p14="http://schemas.microsoft.com/office/powerpoint/2010/main" val="2313608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3E024CF5-F9C8-4156-99B2-12A982E8B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7221" y="837569"/>
            <a:ext cx="6789279" cy="93527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PROPOSIÇÕES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8B762E-E798-4B94-97A0-B637EFC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3B02E4-A34C-E154-C4BB-6B8E991D1F48}"/>
              </a:ext>
            </a:extLst>
          </p:cNvPr>
          <p:cNvSpPr txBox="1"/>
          <p:nvPr/>
        </p:nvSpPr>
        <p:spPr>
          <a:xfrm>
            <a:off x="1137213" y="1474316"/>
            <a:ext cx="9329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ÁREA FINANCEIRA</a:t>
            </a:r>
          </a:p>
          <a:p>
            <a:r>
              <a:rPr lang="pt-BR" sz="1400" dirty="0"/>
              <a:t>- Capital de Giro</a:t>
            </a:r>
          </a:p>
          <a:p>
            <a:r>
              <a:rPr lang="pt-BR" sz="1400" dirty="0"/>
              <a:t>- Valor do Produto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295C44-7E88-19E2-4B2F-B631C5F6F656}"/>
              </a:ext>
            </a:extLst>
          </p:cNvPr>
          <p:cNvSpPr txBox="1"/>
          <p:nvPr/>
        </p:nvSpPr>
        <p:spPr>
          <a:xfrm>
            <a:off x="1137213" y="2278353"/>
            <a:ext cx="9329908" cy="307777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92D050"/>
                </a:solidFill>
              </a:rPr>
              <a:t>PROPOSIÇÃO: </a:t>
            </a:r>
            <a:r>
              <a:rPr lang="pt-BR" sz="1400" dirty="0"/>
              <a:t>Reformulação do plano financeiro da marca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CA0AF-5B2C-A8CD-0BC5-964F09040983}"/>
              </a:ext>
            </a:extLst>
          </p:cNvPr>
          <p:cNvCxnSpPr>
            <a:cxnSpLocks/>
          </p:cNvCxnSpPr>
          <p:nvPr/>
        </p:nvCxnSpPr>
        <p:spPr>
          <a:xfrm>
            <a:off x="1752068" y="5843162"/>
            <a:ext cx="5738648" cy="58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88CD1747-E8E2-8C5D-8663-D390BB50E465}"/>
              </a:ext>
            </a:extLst>
          </p:cNvPr>
          <p:cNvSpPr/>
          <p:nvPr/>
        </p:nvSpPr>
        <p:spPr>
          <a:xfrm>
            <a:off x="3281323" y="4581921"/>
            <a:ext cx="1340069" cy="126124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1400" b="1" dirty="0"/>
              <a:t>R$870,00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CDE3F0-8F32-C58C-BCF3-D1B711706C48}"/>
              </a:ext>
            </a:extLst>
          </p:cNvPr>
          <p:cNvSpPr/>
          <p:nvPr/>
        </p:nvSpPr>
        <p:spPr>
          <a:xfrm>
            <a:off x="3281322" y="5196776"/>
            <a:ext cx="1340070" cy="6463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E8055DA0-DED4-1B3F-4B43-6D38250F5F28}"/>
              </a:ext>
            </a:extLst>
          </p:cNvPr>
          <p:cNvSpPr/>
          <p:nvPr/>
        </p:nvSpPr>
        <p:spPr>
          <a:xfrm>
            <a:off x="4625225" y="3218762"/>
            <a:ext cx="1340069" cy="26244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1400" b="1" dirty="0"/>
              <a:t>R$1.813,00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1EB94AF-35AD-33B2-0531-6A0AE118F2BA}"/>
              </a:ext>
            </a:extLst>
          </p:cNvPr>
          <p:cNvSpPr/>
          <p:nvPr/>
        </p:nvSpPr>
        <p:spPr>
          <a:xfrm>
            <a:off x="4623308" y="5196776"/>
            <a:ext cx="1340070" cy="6463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942AE3D-1391-22A6-2C57-538D016A7711}"/>
              </a:ext>
            </a:extLst>
          </p:cNvPr>
          <p:cNvSpPr txBox="1"/>
          <p:nvPr/>
        </p:nvSpPr>
        <p:spPr>
          <a:xfrm>
            <a:off x="3281321" y="5911155"/>
            <a:ext cx="1340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LUCRO BRUTO ATUAL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588D19-3BD1-4B1E-4D0D-EA0C33DACD95}"/>
              </a:ext>
            </a:extLst>
          </p:cNvPr>
          <p:cNvSpPr txBox="1"/>
          <p:nvPr/>
        </p:nvSpPr>
        <p:spPr>
          <a:xfrm>
            <a:off x="4616137" y="5905310"/>
            <a:ext cx="1340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/>
              <a:t>LUCRO BRUTO PROJETADO</a:t>
            </a:r>
            <a:endParaRPr lang="pt-BR" sz="11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BD72958-0406-1D01-6942-A1B21680997E}"/>
              </a:ext>
            </a:extLst>
          </p:cNvPr>
          <p:cNvSpPr/>
          <p:nvPr/>
        </p:nvSpPr>
        <p:spPr>
          <a:xfrm>
            <a:off x="7625998" y="3614783"/>
            <a:ext cx="1934276" cy="193427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+ 108%</a:t>
            </a:r>
          </a:p>
        </p:txBody>
      </p:sp>
    </p:spTree>
    <p:extLst>
      <p:ext uri="{BB962C8B-B14F-4D97-AF65-F5344CB8AC3E}">
        <p14:creationId xmlns:p14="http://schemas.microsoft.com/office/powerpoint/2010/main" val="1938071171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549</Words>
  <Application>Microsoft Macintosh PowerPoint</Application>
  <PresentationFormat>Widescreen</PresentationFormat>
  <Paragraphs>158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Avenir Next LT Pro Light</vt:lpstr>
      <vt:lpstr>VeniceBeachVTI</vt:lpstr>
      <vt:lpstr>Ateliê jolaine freitas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Ateliê jolaine freitas</dc:title>
  <dc:creator>Kelvin Rodrigues</dc:creator>
  <cp:lastModifiedBy>Kelvin Rodrigues</cp:lastModifiedBy>
  <cp:revision>5</cp:revision>
  <dcterms:created xsi:type="dcterms:W3CDTF">2023-11-13T16:18:36Z</dcterms:created>
  <dcterms:modified xsi:type="dcterms:W3CDTF">2023-11-13T20:17:10Z</dcterms:modified>
</cp:coreProperties>
</file>